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dd1d00f1-2129-89ea-cfed-035e6a6a88aa}">
          <p14:sldIdLst>
            <p14:sldId id="256"/>
          </p14:sldIdLst>
        </p14:section>
        <p14:section name="Presentation" id="{0fc75236-c3d5-e895-6baa-9c2d2df0a028}">
          <p14:sldIdLst>
            <p14:sldId id="257"/>
            <p14:sldId id="258"/>
            <p14:sldId id="259"/>
            <p14:sldId id="260"/>
            <p14:sldId id="261"/>
          </p14:sldIdLst>
        </p14:section>
        <p14:section name="Closing" id="{aade3ccd-1048-c2de-d107-ab514df451d0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04640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04640"/>
                </a:solidFill>
                <a:latin typeface="+mn-lt"/>
              </a:rPr>
              <a:t>Performance comparison (sample data – replace)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9CCBC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B2622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Case A</c:v>
                  </c:pt>
                  <c:pt idx="1">
                    <c:v>Case B</c:v>
                  </c:pt>
                  <c:pt idx="2">
                    <c:v>Case C</c:v>
                  </c:pt>
                  <c:pt idx="3">
                    <c:v>Case D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58</c:v>
                </c:pt>
                <c:pt idx="2">
                  <c:v>71</c:v>
                </c:pt>
                <c:pt idx="3">
                  <c:v>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</c:v>
                </c:pt>
              </c:strCache>
            </c:strRef>
          </c:tx>
          <c:spPr>
            <a:solidFill>
              <a:srgbClr val="026C6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B2622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Case A</c:v>
                  </c:pt>
                  <c:pt idx="1">
                    <c:v>Case B</c:v>
                  </c:pt>
                  <c:pt idx="2">
                    <c:v>Case C</c:v>
                  </c:pt>
                  <c:pt idx="3">
                    <c:v>Case D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84</c:v>
                </c:pt>
                <c:pt idx="1">
                  <c:v>79</c:v>
                </c:pt>
                <c:pt idx="2">
                  <c:v>90</c:v>
                </c:pt>
                <c:pt idx="3">
                  <c:v>86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0B2622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B2622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>
              <a:solidFill>
                <a:srgbClr val="DCEA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55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0B2622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GUIDE: Replace the title, authors and meta line. Keep your track letter chip bright and dim/delete the others. Final presentation (PPT) submission deadline: 1 March 2027. Presentation schedule and session format will be announced with the conference programme (release 5 March 2027). Delete this note before submission.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4" Type="http://schemas.openxmlformats.org/officeDocument/2006/relationships/image" Target="../media/image-1002-4.png"/><Relationship Id="rId5" Type="http://schemas.openxmlformats.org/officeDocument/2006/relationships/image" Target="../media/image-1002-5.png"/><Relationship Id="rId6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image" Target="../media/image-1003-3.png"/><Relationship Id="rId4" Type="http://schemas.openxmlformats.org/officeDocument/2006/relationships/image" Target="../media/image-1003-4.png"/><Relationship Id="rId5" Type="http://schemas.openxmlformats.org/officeDocument/2006/relationships/image" Target="../media/image-1003-5.png"/><Relationship Id="rId6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image" Target="../media/image-1004-3.png"/><Relationship Id="rId4" Type="http://schemas.openxmlformats.org/officeDocument/2006/relationships/image" Target="../media/image-1004-4.png"/><Relationship Id="rId5" Type="http://schemas.openxmlformats.org/officeDocument/2006/relationships/image" Target="../media/image-1004-5.png"/><Relationship Id="rId6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image" Target="../media/image-1005-3.png"/><Relationship Id="rId4" Type="http://schemas.openxmlformats.org/officeDocument/2006/relationships/image" Target="../media/image-1005-4.png"/><Relationship Id="rId5" Type="http://schemas.openxmlformats.org/officeDocument/2006/relationships/image" Target="../media/image-1005-5.png"/><Relationship Id="rId6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468880"/>
            <a:ext cx="12188952" cy="3429000"/>
          </a:xfrm>
          <a:prstGeom prst="rect">
            <a:avLst/>
          </a:prstGeom>
          <a:solidFill>
            <a:srgbClr val="00464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9893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5655F"/>
                </a:solidFill>
              </a:rPr>
              <a:t>ORGANISED BY</a:t>
            </a:r>
            <a:endParaRPr lang="en-US" sz="1000" dirty="0"/>
          </a:p>
        </p:txBody>
      </p:sp>
      <p:pic>
        <p:nvPicPr>
          <p:cNvPr id="4" name="Image 0" descr="GITAM Deemed to be University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236208"/>
            <a:ext cx="1063256" cy="457200"/>
          </a:xfrm>
          <a:prstGeom prst="rect">
            <a:avLst/>
          </a:prstGeom>
        </p:spPr>
      </p:pic>
      <p:pic>
        <p:nvPicPr>
          <p:cNvPr id="5" name="Image 1" descr="GITAM School of Core Engineering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16" y="6236208"/>
            <a:ext cx="1066010" cy="457200"/>
          </a:xfrm>
          <a:prstGeom prst="rect">
            <a:avLst/>
          </a:prstGeom>
        </p:spPr>
      </p:pic>
      <p:pic>
        <p:nvPicPr>
          <p:cNvPr id="6" name="Image 2" descr="Department of EECE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306" y="6236208"/>
            <a:ext cx="1065088" cy="4572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772400" y="623620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004640"/>
                </a:solidFill>
              </a:rPr>
              <a:t>icelectrons.gitam.edu</a:t>
            </a:r>
            <a:endParaRPr lang="en-US" sz="1600" dirty="0"/>
          </a:p>
        </p:txBody>
      </p:sp>
      <p:pic>
        <p:nvPicPr>
          <p:cNvPr id="8" name="Image 3" descr="GITAM ELECTRONS 2027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502920"/>
            <a:ext cx="5669280" cy="1305713"/>
          </a:xfrm>
          <a:prstGeom prst="rect">
            <a:avLst/>
          </a:prstGeom>
        </p:spPr>
      </p:pic>
      <p:pic>
        <p:nvPicPr>
          <p:cNvPr id="9" name="Image 4" descr="Orbit motif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2697480"/>
            <a:ext cx="3931920" cy="3081528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58000" y="5486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046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International Conference on Electrical, Electronic, Communication &amp; Nanoscale Technologies</a:t>
            </a:r>
            <a:endParaRPr lang="en-US" sz="1400" dirty="0"/>
          </a:p>
        </p:txBody>
      </p:sp>
      <p:sp>
        <p:nvSpPr>
          <p:cNvPr id="11" name="Text 4"/>
          <p:cNvSpPr/>
          <p:nvPr/>
        </p:nvSpPr>
        <p:spPr>
          <a:xfrm>
            <a:off x="6858000" y="13716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26A1B"/>
                </a:solidFill>
              </a:rPr>
              <a:t>Engineering the Intelligent Electrified Future</a:t>
            </a:r>
            <a:endParaRPr lang="en-US" sz="1400" dirty="0"/>
          </a:p>
        </p:txBody>
      </p:sp>
      <p:sp>
        <p:nvSpPr>
          <p:cNvPr id="12" name="Text 5"/>
          <p:cNvSpPr/>
          <p:nvPr/>
        </p:nvSpPr>
        <p:spPr>
          <a:xfrm>
            <a:off x="6858000" y="17830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55F"/>
                </a:solidFill>
              </a:rPr>
              <a:t>18–20 March 2027  ·  Hybrid  ·  GSCE, GITAM Bengaluru</a:t>
            </a:r>
            <a:endParaRPr lang="en-US" sz="1300" dirty="0"/>
          </a:p>
        </p:txBody>
      </p:sp>
      <p:sp>
        <p:nvSpPr>
          <p:cNvPr id="13" name="Text 6"/>
          <p:cNvSpPr/>
          <p:nvPr>
            <p:ph idx="111" type="title" hasCustomPrompt="1"/>
          </p:nvPr>
        </p:nvSpPr>
        <p:spPr>
          <a:xfrm>
            <a:off x="640080" y="2697480"/>
            <a:ext cx="76809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of Your Paper (Max Two Lines)</a:t>
            </a:r>
            <a:endParaRPr lang="en-US" sz="3200" dirty="0"/>
          </a:p>
        </p:txBody>
      </p:sp>
      <p:sp>
        <p:nvSpPr>
          <p:cNvPr id="14" name="Text 6"/>
          <p:cNvSpPr/>
          <p:nvPr>
            <p:ph idx="112" type="body" hasCustomPrompt="1"/>
          </p:nvPr>
        </p:nvSpPr>
        <p:spPr>
          <a:xfrm>
            <a:off x="640080" y="4023360"/>
            <a:ext cx="76809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Author Name(s), Affiliation(s)</a:t>
            </a:r>
            <a:endParaRPr lang="en-US" sz="1800" dirty="0"/>
          </a:p>
        </p:txBody>
      </p:sp>
      <p:sp>
        <p:nvSpPr>
          <p:cNvPr id="15" name="Text 6"/>
          <p:cNvSpPr/>
          <p:nvPr>
            <p:ph idx="113" type="body" hasCustomPrompt="1"/>
          </p:nvPr>
        </p:nvSpPr>
        <p:spPr>
          <a:xfrm>
            <a:off x="640080" y="4937760"/>
            <a:ext cx="76809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Paper ID: ______   |   Track: ______   |   Session: ______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bit moti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5303520"/>
            <a:ext cx="2377440" cy="1554480"/>
          </a:xfrm>
          <a:prstGeom prst="rect">
            <a:avLst/>
          </a:prstGeom>
        </p:spPr>
      </p:pic>
      <p:pic>
        <p:nvPicPr>
          <p:cNvPr id="3" name="Image 1" descr="GITAM ELECTRONS 2027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347472"/>
            <a:ext cx="2194560" cy="505437"/>
          </a:xfrm>
          <a:prstGeom prst="rect">
            <a:avLst/>
          </a:prstGeom>
        </p:spPr>
      </p:pic>
      <p:pic>
        <p:nvPicPr>
          <p:cNvPr id="4" name="Image 2" descr="GITAM Deemed to be University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263640"/>
            <a:ext cx="893135" cy="384048"/>
          </a:xfrm>
          <a:prstGeom prst="rect">
            <a:avLst/>
          </a:prstGeom>
        </p:spPr>
      </p:pic>
      <p:pic>
        <p:nvPicPr>
          <p:cNvPr id="5" name="Image 3" descr="GITAM School of Core Engineering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6095" y="6263640"/>
            <a:ext cx="895449" cy="384048"/>
          </a:xfrm>
          <a:prstGeom prst="rect">
            <a:avLst/>
          </a:prstGeom>
        </p:spPr>
      </p:pic>
      <p:pic>
        <p:nvPicPr>
          <p:cNvPr id="6" name="Image 4" descr="Department of EECE logo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5864" y="6263640"/>
            <a:ext cx="894674" cy="38404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4146297" y="630936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655F"/>
                </a:solidFill>
              </a:rPr>
              <a:t>GITAM ELECTRONS 2027   |   18–20 March 2027   |   GSCE, Bengaluru</a:t>
            </a:r>
            <a:endParaRPr lang="en-US" sz="1000" dirty="0"/>
          </a:p>
        </p:txBody>
      </p:sp>
      <p:sp>
        <p:nvSpPr>
          <p:cNvPr id="8" name="Text 1"/>
          <p:cNvSpPr/>
          <p:nvPr>
            <p:ph idx="106" type="title" hasCustomPrompt="1"/>
          </p:nvPr>
        </p:nvSpPr>
        <p:spPr>
          <a:xfrm>
            <a:off x="548640" y="365760"/>
            <a:ext cx="8595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046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bit moti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1645920"/>
            <a:ext cx="5029200" cy="3931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577840"/>
            <a:ext cx="5021945" cy="868680"/>
          </a:xfrm>
          <a:prstGeom prst="rect">
            <a:avLst>
              <a:gd name="adj" fmla="val 10526"/>
            </a:avLst>
          </a:prstGeom>
          <a:solidFill>
            <a:srgbClr val="FFFFFF"/>
          </a:solidFill>
          <a:ln/>
        </p:spPr>
      </p:sp>
      <p:pic>
        <p:nvPicPr>
          <p:cNvPr id="4" name="Image 1" descr="GITAM Deemed to be University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5742432"/>
            <a:ext cx="1275907" cy="548640"/>
          </a:xfrm>
          <a:prstGeom prst="rect">
            <a:avLst/>
          </a:prstGeom>
        </p:spPr>
      </p:pic>
      <p:pic>
        <p:nvPicPr>
          <p:cNvPr id="5" name="Image 2" descr="GITAM School of Core Engineering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347" y="5742432"/>
            <a:ext cx="1279212" cy="548640"/>
          </a:xfrm>
          <a:prstGeom prst="rect">
            <a:avLst/>
          </a:prstGeom>
        </p:spPr>
      </p:pic>
      <p:pic>
        <p:nvPicPr>
          <p:cNvPr id="6" name="Image 3" descr="Department of EECE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319" y="5742432"/>
            <a:ext cx="1278105" cy="548640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640080" y="548640"/>
            <a:ext cx="2926080" cy="868680"/>
          </a:xfrm>
          <a:prstGeom prst="rect">
            <a:avLst>
              <a:gd name="adj" fmla="val 10526"/>
            </a:avLst>
          </a:prstGeom>
          <a:solidFill>
            <a:srgbClr val="FFFFFF"/>
          </a:solidFill>
          <a:ln/>
        </p:spPr>
      </p:sp>
      <p:pic>
        <p:nvPicPr>
          <p:cNvPr id="8" name="Image 4" descr="GITAM ELECTRONS 2027 logo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658368"/>
            <a:ext cx="2743200" cy="631797"/>
          </a:xfrm>
          <a:prstGeom prst="rect">
            <a:avLst/>
          </a:prstGeom>
        </p:spPr>
      </p:pic>
      <p:sp>
        <p:nvSpPr>
          <p:cNvPr id="9" name="Text 2"/>
          <p:cNvSpPr/>
          <p:nvPr>
            <p:ph idx="107" type="body" hasCustomPrompt="1"/>
          </p:nvPr>
        </p:nvSpPr>
        <p:spPr>
          <a:xfrm>
            <a:off x="640080" y="2377440"/>
            <a:ext cx="27432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66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600" dirty="0"/>
          </a:p>
        </p:txBody>
      </p:sp>
      <p:sp>
        <p:nvSpPr>
          <p:cNvPr id="10" name="Text 2"/>
          <p:cNvSpPr/>
          <p:nvPr>
            <p:ph idx="108" type="title" hasCustomPrompt="1"/>
          </p:nvPr>
        </p:nvSpPr>
        <p:spPr>
          <a:xfrm>
            <a:off x="640080" y="3566160"/>
            <a:ext cx="71323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FE5E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0046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bit motif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2377440"/>
            <a:ext cx="5029200" cy="39319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5577840"/>
            <a:ext cx="5021945" cy="868680"/>
          </a:xfrm>
          <a:prstGeom prst="rect">
            <a:avLst>
              <a:gd name="adj" fmla="val 10526"/>
            </a:avLst>
          </a:prstGeom>
          <a:solidFill>
            <a:srgbClr val="FFFFFF"/>
          </a:solidFill>
          <a:ln/>
        </p:spPr>
      </p:sp>
      <p:pic>
        <p:nvPicPr>
          <p:cNvPr id="4" name="Image 1" descr="GITAM Deemed to be University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5742432"/>
            <a:ext cx="1275907" cy="548640"/>
          </a:xfrm>
          <a:prstGeom prst="rect">
            <a:avLst/>
          </a:prstGeom>
        </p:spPr>
      </p:pic>
      <p:pic>
        <p:nvPicPr>
          <p:cNvPr id="5" name="Image 2" descr="GITAM School of Core Engineering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347" y="5742432"/>
            <a:ext cx="1279212" cy="548640"/>
          </a:xfrm>
          <a:prstGeom prst="rect">
            <a:avLst/>
          </a:prstGeom>
        </p:spPr>
      </p:pic>
      <p:pic>
        <p:nvPicPr>
          <p:cNvPr id="6" name="Image 3" descr="Department of EECE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319" y="5742432"/>
            <a:ext cx="1278105" cy="548640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640080" y="548640"/>
            <a:ext cx="6217920" cy="1737360"/>
          </a:xfrm>
          <a:prstGeom prst="rect">
            <a:avLst>
              <a:gd name="adj" fmla="val 6316"/>
            </a:avLst>
          </a:prstGeom>
          <a:solidFill>
            <a:srgbClr val="FFFFFF"/>
          </a:solidFill>
          <a:ln/>
        </p:spPr>
      </p:sp>
      <p:pic>
        <p:nvPicPr>
          <p:cNvPr id="8" name="Image 4" descr="GITAM ELECTRONS 2027 logo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822960"/>
            <a:ext cx="5760720" cy="1326773"/>
          </a:xfrm>
          <a:prstGeom prst="rect">
            <a:avLst/>
          </a:prstGeom>
        </p:spPr>
      </p:pic>
      <p:sp>
        <p:nvSpPr>
          <p:cNvPr id="9" name="Text 2"/>
          <p:cNvSpPr/>
          <p:nvPr>
            <p:ph idx="107" type="title" hasCustomPrompt="1"/>
          </p:nvPr>
        </p:nvSpPr>
        <p:spPr>
          <a:xfrm>
            <a:off x="640080" y="2743200"/>
            <a:ext cx="68580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10" name="Text 2"/>
          <p:cNvSpPr/>
          <p:nvPr>
            <p:ph idx="108" type="body" hasCustomPrompt="1"/>
          </p:nvPr>
        </p:nvSpPr>
        <p:spPr>
          <a:xfrm>
            <a:off x="640080" y="3931920"/>
            <a:ext cx="68580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Presenter name  ·  email</a:t>
            </a:r>
            <a:endParaRPr lang="en-US" sz="1800" dirty="0"/>
          </a:p>
        </p:txBody>
      </p:sp>
      <p:sp>
        <p:nvSpPr>
          <p:cNvPr id="11" name="Text 2"/>
          <p:cNvSpPr/>
          <p:nvPr/>
        </p:nvSpPr>
        <p:spPr>
          <a:xfrm>
            <a:off x="640080" y="49834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FD3C3"/>
                </a:solidFill>
              </a:rPr>
              <a:t>icelectrons.gitam.edu   |   icelectrons2027@gitam.edu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/>
          <p:nvPr>
            <p:ph idx="111" type="title" hasCustomPrompt="1"/>
          </p:nvPr>
        </p:nvSpPr>
        <p:spPr>
          <a:xfrm>
            <a:off x="640080" y="2697480"/>
            <a:ext cx="7680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of Your Paper (Max Two Lines)</a:t>
            </a:r>
            <a:endParaRPr lang="en-US" sz="3200" dirty="0"/>
          </a:p>
        </p:txBody>
      </p:sp>
      <p:sp>
        <p:nvSpPr>
          <p:cNvPr id="3" name="Text 6"/>
          <p:cNvSpPr/>
          <p:nvPr>
            <p:ph idx="112" type="body" hasCustomPrompt="1"/>
          </p:nvPr>
        </p:nvSpPr>
        <p:spPr>
          <a:xfrm>
            <a:off x="640080" y="4023360"/>
            <a:ext cx="7680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Presenting Author, Co-Author(s)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Department, Institution, Country</a:t>
            </a:r>
            <a:endParaRPr lang="en-US" sz="1800" dirty="0"/>
          </a:p>
        </p:txBody>
      </p:sp>
      <p:sp>
        <p:nvSpPr>
          <p:cNvPr id="4" name="Text 6"/>
          <p:cNvSpPr/>
          <p:nvPr>
            <p:ph idx="113" type="body" hasCustomPrompt="1"/>
          </p:nvPr>
        </p:nvSpPr>
        <p:spPr>
          <a:xfrm>
            <a:off x="640080" y="49377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Paper ID: ______   |   Track: ______   |   Session: ______</a:t>
            </a:r>
            <a:endParaRPr lang="en-US" sz="1400" dirty="0"/>
          </a:p>
        </p:txBody>
      </p:sp>
      <p:sp>
        <p:nvSpPr>
          <p:cNvPr id="5" name="Track chip E"/>
          <p:cNvSpPr/>
          <p:nvPr/>
        </p:nvSpPr>
        <p:spPr>
          <a:xfrm>
            <a:off x="640080" y="5349240"/>
            <a:ext cx="457200" cy="457200"/>
          </a:xfrm>
          <a:prstGeom prst="ellipse">
            <a:avLst/>
          </a:prstGeom>
          <a:solidFill>
            <a:srgbClr val="2BA89A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</a:t>
            </a:r>
            <a:endParaRPr lang="en-US" sz="1400" dirty="0"/>
          </a:p>
        </p:txBody>
      </p:sp>
      <p:sp>
        <p:nvSpPr>
          <p:cNvPr id="6" name="Track chip T"/>
          <p:cNvSpPr/>
          <p:nvPr/>
        </p:nvSpPr>
        <p:spPr>
          <a:xfrm>
            <a:off x="1207008" y="5349240"/>
            <a:ext cx="457200" cy="457200"/>
          </a:xfrm>
          <a:prstGeom prst="ellipse">
            <a:avLst/>
          </a:prstGeom>
          <a:solidFill>
            <a:srgbClr val="1E88A8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</a:t>
            </a:r>
            <a:endParaRPr lang="en-US" sz="1400" dirty="0"/>
          </a:p>
        </p:txBody>
      </p:sp>
      <p:sp>
        <p:nvSpPr>
          <p:cNvPr id="7" name="Track chip R"/>
          <p:cNvSpPr/>
          <p:nvPr/>
        </p:nvSpPr>
        <p:spPr>
          <a:xfrm>
            <a:off x="1773936" y="5349240"/>
            <a:ext cx="457200" cy="457200"/>
          </a:xfrm>
          <a:prstGeom prst="ellipse">
            <a:avLst/>
          </a:prstGeom>
          <a:solidFill>
            <a:srgbClr val="6DB33F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</a:t>
            </a:r>
            <a:endParaRPr lang="en-US" sz="1400" dirty="0"/>
          </a:p>
        </p:txBody>
      </p:sp>
      <p:sp>
        <p:nvSpPr>
          <p:cNvPr id="8" name="Track chip O"/>
          <p:cNvSpPr/>
          <p:nvPr/>
        </p:nvSpPr>
        <p:spPr>
          <a:xfrm>
            <a:off x="2340864" y="5349240"/>
            <a:ext cx="457200" cy="457200"/>
          </a:xfrm>
          <a:prstGeom prst="ellipse">
            <a:avLst/>
          </a:prstGeom>
          <a:solidFill>
            <a:srgbClr val="D9A300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O</a:t>
            </a:r>
            <a:endParaRPr lang="en-US" sz="1400" dirty="0"/>
          </a:p>
        </p:txBody>
      </p:sp>
      <p:sp>
        <p:nvSpPr>
          <p:cNvPr id="9" name="Track chip N"/>
          <p:cNvSpPr/>
          <p:nvPr/>
        </p:nvSpPr>
        <p:spPr>
          <a:xfrm>
            <a:off x="2907792" y="5349240"/>
            <a:ext cx="457200" cy="457200"/>
          </a:xfrm>
          <a:prstGeom prst="ellipse">
            <a:avLst/>
          </a:prstGeom>
          <a:solidFill>
            <a:srgbClr val="F26A1B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N</a:t>
            </a:r>
            <a:endParaRPr lang="en-US" sz="1400" dirty="0"/>
          </a:p>
        </p:txBody>
      </p:sp>
      <p:sp>
        <p:nvSpPr>
          <p:cNvPr id="10" name="Track chip S"/>
          <p:cNvSpPr/>
          <p:nvPr/>
        </p:nvSpPr>
        <p:spPr>
          <a:xfrm>
            <a:off x="3474720" y="5349240"/>
            <a:ext cx="457200" cy="457200"/>
          </a:xfrm>
          <a:prstGeom prst="ellipse">
            <a:avLst/>
          </a:prstGeom>
          <a:solidFill>
            <a:srgbClr val="C0503C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</a:t>
            </a:r>
            <a:endParaRPr lang="en-US" sz="1400" dirty="0"/>
          </a:p>
        </p:txBody>
      </p:sp>
      <p:sp>
        <p:nvSpPr>
          <p:cNvPr id="11" name="Track key"/>
          <p:cNvSpPr txBox="1"/>
          <p:nvPr/>
        </p:nvSpPr>
        <p:spPr>
          <a:xfrm>
            <a:off x="4160520" y="53492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E5E1"/>
                </a:solidFill>
              </a:rPr>
              <a:t>Tracks: Electrical &amp; Electronics · Telecom &amp; IoT · RF · Optoelectronics · Nanotechnology · Smart Systems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6" type="title" hasCustomPrompt="1"/>
          </p:nvPr>
        </p:nvSpPr>
        <p:spPr>
          <a:xfrm>
            <a:off x="548640" y="36576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</a:t>
            </a:r>
            <a:endParaRPr lang="en-US" sz="3200" dirty="0"/>
          </a:p>
        </p:txBody>
      </p:sp>
      <p:sp>
        <p:nvSpPr>
          <p:cNvPr id="3" name="Outline card 01"/>
          <p:cNvSpPr/>
          <p:nvPr/>
        </p:nvSpPr>
        <p:spPr>
          <a:xfrm>
            <a:off x="548640" y="1828800"/>
            <a:ext cx="2057400" cy="31089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  <a:effectLst>
            <a:outerShdw sx="100000" sy="100000" kx="0" ky="0" algn="bl" rotWithShape="0" blurRad="101600" dist="25400" dir="5400000">
              <a:srgbClr val="004640">
                <a:alpha val="12000"/>
              </a:srgbClr>
            </a:outerShdw>
          </a:effectLst>
        </p:spPr>
      </p:sp>
      <p:sp>
        <p:nvSpPr>
          <p:cNvPr id="4" name="Outline number 01"/>
          <p:cNvSpPr/>
          <p:nvPr/>
        </p:nvSpPr>
        <p:spPr>
          <a:xfrm>
            <a:off x="777240" y="2103120"/>
            <a:ext cx="777240" cy="777240"/>
          </a:xfrm>
          <a:prstGeom prst="ellipse">
            <a:avLst/>
          </a:prstGeom>
          <a:solidFill>
            <a:srgbClr val="026C6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01</a:t>
            </a:r>
            <a:endParaRPr lang="en-US" sz="2200" dirty="0"/>
          </a:p>
        </p:txBody>
      </p:sp>
      <p:sp>
        <p:nvSpPr>
          <p:cNvPr id="5" name="Outline title 01"/>
          <p:cNvSpPr txBox="1"/>
          <p:nvPr/>
        </p:nvSpPr>
        <p:spPr>
          <a:xfrm>
            <a:off x="777240" y="3108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000" dirty="0"/>
          </a:p>
        </p:txBody>
      </p:sp>
      <p:sp>
        <p:nvSpPr>
          <p:cNvPr id="6" name="Outline text 01"/>
          <p:cNvSpPr txBox="1"/>
          <p:nvPr/>
        </p:nvSpPr>
        <p:spPr>
          <a:xfrm>
            <a:off x="777240" y="36118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Motivation, problem and research gap</a:t>
            </a:r>
            <a:endParaRPr lang="en-US" sz="1400" dirty="0"/>
          </a:p>
        </p:txBody>
      </p:sp>
      <p:sp>
        <p:nvSpPr>
          <p:cNvPr id="7" name="Outline card 02"/>
          <p:cNvSpPr/>
          <p:nvPr/>
        </p:nvSpPr>
        <p:spPr>
          <a:xfrm>
            <a:off x="2788920" y="1828800"/>
            <a:ext cx="2057400" cy="31089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  <a:effectLst>
            <a:outerShdw sx="100000" sy="100000" kx="0" ky="0" algn="bl" rotWithShape="0" blurRad="101600" dist="25400" dir="5400000">
              <a:srgbClr val="004640">
                <a:alpha val="12000"/>
              </a:srgbClr>
            </a:outerShdw>
          </a:effectLst>
        </p:spPr>
      </p:sp>
      <p:sp>
        <p:nvSpPr>
          <p:cNvPr id="8" name="Outline number 02"/>
          <p:cNvSpPr/>
          <p:nvPr/>
        </p:nvSpPr>
        <p:spPr>
          <a:xfrm>
            <a:off x="3017520" y="2103120"/>
            <a:ext cx="777240" cy="777240"/>
          </a:xfrm>
          <a:prstGeom prst="ellipse">
            <a:avLst/>
          </a:prstGeom>
          <a:solidFill>
            <a:srgbClr val="2BA89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9" name="Outline title 02"/>
          <p:cNvSpPr txBox="1"/>
          <p:nvPr/>
        </p:nvSpPr>
        <p:spPr>
          <a:xfrm>
            <a:off x="3017520" y="3108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Methodology</a:t>
            </a:r>
            <a:endParaRPr lang="en-US" sz="2000" dirty="0"/>
          </a:p>
        </p:txBody>
      </p:sp>
      <p:sp>
        <p:nvSpPr>
          <p:cNvPr id="10" name="Outline text 02"/>
          <p:cNvSpPr txBox="1"/>
          <p:nvPr/>
        </p:nvSpPr>
        <p:spPr>
          <a:xfrm>
            <a:off x="3017520" y="36118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Approach, design and set-up</a:t>
            </a:r>
            <a:endParaRPr lang="en-US" sz="1400" dirty="0"/>
          </a:p>
        </p:txBody>
      </p:sp>
      <p:sp>
        <p:nvSpPr>
          <p:cNvPr id="11" name="Outline card 03"/>
          <p:cNvSpPr/>
          <p:nvPr/>
        </p:nvSpPr>
        <p:spPr>
          <a:xfrm>
            <a:off x="5029200" y="1828800"/>
            <a:ext cx="2057400" cy="31089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  <a:effectLst>
            <a:outerShdw sx="100000" sy="100000" kx="0" ky="0" algn="bl" rotWithShape="0" blurRad="101600" dist="25400" dir="5400000">
              <a:srgbClr val="004640">
                <a:alpha val="12000"/>
              </a:srgbClr>
            </a:outerShdw>
          </a:effectLst>
        </p:spPr>
      </p:sp>
      <p:sp>
        <p:nvSpPr>
          <p:cNvPr id="12" name="Outline number 03"/>
          <p:cNvSpPr/>
          <p:nvPr/>
        </p:nvSpPr>
        <p:spPr>
          <a:xfrm>
            <a:off x="5257800" y="2103120"/>
            <a:ext cx="777240" cy="777240"/>
          </a:xfrm>
          <a:prstGeom prst="ellipse">
            <a:avLst/>
          </a:prstGeom>
          <a:solidFill>
            <a:srgbClr val="4F8A1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13" name="Outline title 03"/>
          <p:cNvSpPr txBox="1"/>
          <p:nvPr/>
        </p:nvSpPr>
        <p:spPr>
          <a:xfrm>
            <a:off x="5257800" y="3108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000" dirty="0"/>
          </a:p>
        </p:txBody>
      </p:sp>
      <p:sp>
        <p:nvSpPr>
          <p:cNvPr id="14" name="Outline text 03"/>
          <p:cNvSpPr txBox="1"/>
          <p:nvPr/>
        </p:nvSpPr>
        <p:spPr>
          <a:xfrm>
            <a:off x="5257800" y="36118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Key findings and discussion</a:t>
            </a:r>
            <a:endParaRPr lang="en-US" sz="1400" dirty="0"/>
          </a:p>
        </p:txBody>
      </p:sp>
      <p:sp>
        <p:nvSpPr>
          <p:cNvPr id="15" name="Outline card 04"/>
          <p:cNvSpPr/>
          <p:nvPr/>
        </p:nvSpPr>
        <p:spPr>
          <a:xfrm>
            <a:off x="7269480" y="1828800"/>
            <a:ext cx="2057400" cy="31089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  <a:effectLst>
            <a:outerShdw sx="100000" sy="100000" kx="0" ky="0" algn="bl" rotWithShape="0" blurRad="101600" dist="25400" dir="5400000">
              <a:srgbClr val="004640">
                <a:alpha val="12000"/>
              </a:srgbClr>
            </a:outerShdw>
          </a:effectLst>
        </p:spPr>
      </p:sp>
      <p:sp>
        <p:nvSpPr>
          <p:cNvPr id="16" name="Outline number 04"/>
          <p:cNvSpPr/>
          <p:nvPr/>
        </p:nvSpPr>
        <p:spPr>
          <a:xfrm>
            <a:off x="7498080" y="2103120"/>
            <a:ext cx="777240" cy="777240"/>
          </a:xfrm>
          <a:prstGeom prst="ellipse">
            <a:avLst/>
          </a:prstGeom>
          <a:solidFill>
            <a:srgbClr val="B8860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17" name="Outline title 04"/>
          <p:cNvSpPr txBox="1"/>
          <p:nvPr/>
        </p:nvSpPr>
        <p:spPr>
          <a:xfrm>
            <a:off x="7498080" y="3108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000" dirty="0"/>
          </a:p>
        </p:txBody>
      </p:sp>
      <p:sp>
        <p:nvSpPr>
          <p:cNvPr id="18" name="Outline text 04"/>
          <p:cNvSpPr txBox="1"/>
          <p:nvPr/>
        </p:nvSpPr>
        <p:spPr>
          <a:xfrm>
            <a:off x="7498080" y="36118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Takeaways and future work</a:t>
            </a:r>
            <a:endParaRPr lang="en-US" sz="1400" dirty="0"/>
          </a:p>
        </p:txBody>
      </p:sp>
      <p:sp>
        <p:nvSpPr>
          <p:cNvPr id="19" name="Outline card 05"/>
          <p:cNvSpPr/>
          <p:nvPr/>
        </p:nvSpPr>
        <p:spPr>
          <a:xfrm>
            <a:off x="9509760" y="1828800"/>
            <a:ext cx="2057400" cy="31089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  <a:effectLst>
            <a:outerShdw sx="100000" sy="100000" kx="0" ky="0" algn="bl" rotWithShape="0" blurRad="101600" dist="25400" dir="5400000">
              <a:srgbClr val="004640">
                <a:alpha val="12000"/>
              </a:srgbClr>
            </a:outerShdw>
          </a:effectLst>
        </p:spPr>
      </p:sp>
      <p:sp>
        <p:nvSpPr>
          <p:cNvPr id="20" name="Outline number 05"/>
          <p:cNvSpPr/>
          <p:nvPr/>
        </p:nvSpPr>
        <p:spPr>
          <a:xfrm>
            <a:off x="9738360" y="2103120"/>
            <a:ext cx="777240" cy="777240"/>
          </a:xfrm>
          <a:prstGeom prst="ellipse">
            <a:avLst/>
          </a:prstGeom>
          <a:solidFill>
            <a:srgbClr val="F26A1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sp>
        <p:nvSpPr>
          <p:cNvPr id="21" name="Outline title 05"/>
          <p:cNvSpPr txBox="1"/>
          <p:nvPr/>
        </p:nvSpPr>
        <p:spPr>
          <a:xfrm>
            <a:off x="9738360" y="3108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000" dirty="0"/>
          </a:p>
        </p:txBody>
      </p:sp>
      <p:sp>
        <p:nvSpPr>
          <p:cNvPr id="22" name="Outline text 05"/>
          <p:cNvSpPr txBox="1"/>
          <p:nvPr/>
        </p:nvSpPr>
        <p:spPr>
          <a:xfrm>
            <a:off x="9738360" y="361188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Key sources cited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6" type="title" hasCustomPrompt="1"/>
          </p:nvPr>
        </p:nvSpPr>
        <p:spPr>
          <a:xfrm>
            <a:off x="548640" y="36576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&amp; Objectives</a:t>
            </a:r>
            <a:endParaRPr lang="en-US" sz="3200" dirty="0"/>
          </a:p>
        </p:txBody>
      </p:sp>
      <p:sp>
        <p:nvSpPr>
          <p:cNvPr id="3" name="Intro bullets"/>
          <p:cNvSpPr txBox="1"/>
          <p:nvPr/>
        </p:nvSpPr>
        <p:spPr>
          <a:xfrm>
            <a:off x="548640" y="1554480"/>
            <a:ext cx="56692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Background and motivation of the work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Research gap in existing approaches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Objectives and key contributions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Scope within the selected conference track</a:t>
            </a:r>
            <a:endParaRPr lang="en-US" sz="2000" dirty="0"/>
          </a:p>
        </p:txBody>
      </p:sp>
      <p:sp>
        <p:nvSpPr>
          <p:cNvPr id="4" name="Gap label"/>
          <p:cNvSpPr/>
          <p:nvPr/>
        </p:nvSpPr>
        <p:spPr>
          <a:xfrm>
            <a:off x="548640" y="4983480"/>
            <a:ext cx="1554480" cy="73152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Research gap:</a:t>
            </a:r>
            <a:endParaRPr lang="en-US" sz="1600" dirty="0"/>
          </a:p>
        </p:txBody>
      </p:sp>
      <p:sp>
        <p:nvSpPr>
          <p:cNvPr id="5" name="Gap text"/>
          <p:cNvSpPr txBox="1"/>
          <p:nvPr/>
        </p:nvSpPr>
        <p:spPr>
          <a:xfrm>
            <a:off x="2286000" y="498348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chemeClr val="tx1"/>
                </a:solidFill>
              </a:rPr>
              <a:t>State the single gap your paper addresses in one sentence.</a:t>
            </a:r>
            <a:endParaRPr lang="en-US" sz="1400" dirty="0"/>
          </a:p>
        </p:txBody>
      </p:sp>
      <p:sp>
        <p:nvSpPr>
          <p:cNvPr id="6" name="Figure placeholder"/>
          <p:cNvSpPr/>
          <p:nvPr/>
        </p:nvSpPr>
        <p:spPr>
          <a:xfrm>
            <a:off x="6675120" y="1554480"/>
            <a:ext cx="498348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9050">
            <a:solidFill>
              <a:srgbClr val="026C66"/>
            </a:solidFill>
            <a:prstDash val="dash"/>
          </a:ln>
        </p:spPr>
      </p:sp>
      <p:sp>
        <p:nvSpPr>
          <p:cNvPr id="7" name="Figure prompt"/>
          <p:cNvSpPr txBox="1"/>
          <p:nvPr/>
        </p:nvSpPr>
        <p:spPr>
          <a:xfrm>
            <a:off x="6675120" y="3017520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5655F"/>
                </a:solidFill>
              </a:rPr>
              <a:t>Insert figure / diagram / block diagram</a:t>
            </a:r>
            <a:endParaRPr lang="en-US" sz="1600" dirty="0"/>
          </a:p>
        </p:txBody>
      </p:sp>
      <p:sp>
        <p:nvSpPr>
          <p:cNvPr id="8" name="Figure caption"/>
          <p:cNvSpPr txBox="1"/>
          <p:nvPr/>
        </p:nvSpPr>
        <p:spPr>
          <a:xfrm>
            <a:off x="6675120" y="530352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5655F"/>
                </a:solidFill>
              </a:rPr>
              <a:t>Fig. 1  Caption describing the figure (source if applicable)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6" type="title" hasCustomPrompt="1"/>
          </p:nvPr>
        </p:nvSpPr>
        <p:spPr>
          <a:xfrm>
            <a:off x="548640" y="36576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&amp; Discussion</a:t>
            </a:r>
            <a:endParaRPr lang="en-US" sz="3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58368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tat card 1"/>
          <p:cNvSpPr/>
          <p:nvPr/>
        </p:nvSpPr>
        <p:spPr>
          <a:xfrm>
            <a:off x="7589520" y="1554480"/>
            <a:ext cx="406908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</p:spPr>
      </p:sp>
      <p:sp>
        <p:nvSpPr>
          <p:cNvPr id="5" name="Stat value 1"/>
          <p:cNvSpPr txBox="1"/>
          <p:nvPr/>
        </p:nvSpPr>
        <p:spPr>
          <a:xfrm>
            <a:off x="7772400" y="16459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2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XX%</a:t>
            </a:r>
            <a:endParaRPr lang="en-US" sz="3200" dirty="0"/>
          </a:p>
        </p:txBody>
      </p:sp>
      <p:sp>
        <p:nvSpPr>
          <p:cNvPr id="6" name="Stat label 1"/>
          <p:cNvSpPr txBox="1"/>
          <p:nvPr/>
        </p:nvSpPr>
        <p:spPr>
          <a:xfrm>
            <a:off x="9509760" y="16459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Key metric improvement</a:t>
            </a:r>
            <a:endParaRPr lang="en-US" sz="1400" dirty="0"/>
          </a:p>
        </p:txBody>
      </p:sp>
      <p:sp>
        <p:nvSpPr>
          <p:cNvPr id="7" name="Stat card 2"/>
          <p:cNvSpPr/>
          <p:nvPr/>
        </p:nvSpPr>
        <p:spPr>
          <a:xfrm>
            <a:off x="7589520" y="2926080"/>
            <a:ext cx="406908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</p:spPr>
      </p:sp>
      <p:sp>
        <p:nvSpPr>
          <p:cNvPr id="8" name="Stat value 2"/>
          <p:cNvSpPr txBox="1"/>
          <p:nvPr/>
        </p:nvSpPr>
        <p:spPr>
          <a:xfrm>
            <a:off x="7772400" y="30175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F8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X.Xx</a:t>
            </a:r>
            <a:endParaRPr lang="en-US" sz="3200" dirty="0"/>
          </a:p>
        </p:txBody>
      </p:sp>
      <p:sp>
        <p:nvSpPr>
          <p:cNvPr id="9" name="Stat label 2"/>
          <p:cNvSpPr txBox="1"/>
          <p:nvPr/>
        </p:nvSpPr>
        <p:spPr>
          <a:xfrm>
            <a:off x="9509760" y="30175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Gain over baseline</a:t>
            </a:r>
            <a:endParaRPr lang="en-US" sz="1400" dirty="0"/>
          </a:p>
        </p:txBody>
      </p:sp>
      <p:sp>
        <p:nvSpPr>
          <p:cNvPr id="10" name="Stat card 3"/>
          <p:cNvSpPr/>
          <p:nvPr/>
        </p:nvSpPr>
        <p:spPr>
          <a:xfrm>
            <a:off x="7589520" y="4297680"/>
            <a:ext cx="406908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</p:spPr>
      </p:sp>
      <p:sp>
        <p:nvSpPr>
          <p:cNvPr id="11" name="Stat value 3"/>
          <p:cNvSpPr txBox="1"/>
          <p:nvPr/>
        </p:nvSpPr>
        <p:spPr>
          <a:xfrm>
            <a:off x="7772400" y="438912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26A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ms</a:t>
            </a:r>
            <a:endParaRPr lang="en-US" sz="3200" dirty="0"/>
          </a:p>
        </p:txBody>
      </p:sp>
      <p:sp>
        <p:nvSpPr>
          <p:cNvPr id="12" name="Stat label 3"/>
          <p:cNvSpPr txBox="1"/>
          <p:nvPr/>
        </p:nvSpPr>
        <p:spPr>
          <a:xfrm>
            <a:off x="9509760" y="43891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Latency / efficiency figure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6" type="title" hasCustomPrompt="1"/>
          </p:nvPr>
        </p:nvSpPr>
        <p:spPr>
          <a:xfrm>
            <a:off x="548640" y="36576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Key Takeaways</a:t>
            </a:r>
            <a:endParaRPr lang="en-US" sz="3200" dirty="0"/>
          </a:p>
        </p:txBody>
      </p:sp>
      <p:sp>
        <p:nvSpPr>
          <p:cNvPr id="3" name="Takeaway card"/>
          <p:cNvSpPr/>
          <p:nvPr/>
        </p:nvSpPr>
        <p:spPr>
          <a:xfrm>
            <a:off x="548640" y="1554480"/>
            <a:ext cx="5669280" cy="4114800"/>
          </a:xfrm>
          <a:prstGeom prst="roundRect">
            <a:avLst>
              <a:gd name="adj" fmla="val 2667"/>
            </a:avLst>
          </a:prstGeom>
          <a:solidFill>
            <a:schemeClr val="tx2"/>
          </a:solidFill>
          <a:ln/>
        </p:spPr>
      </p:sp>
      <p:sp>
        <p:nvSpPr>
          <p:cNvPr id="4" name="Takeaway label"/>
          <p:cNvSpPr txBox="1"/>
          <p:nvPr/>
        </p:nvSpPr>
        <p:spPr>
          <a:xfrm>
            <a:off x="914400" y="1828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KEY TAKEAWAY</a:t>
            </a:r>
            <a:endParaRPr lang="en-US" sz="1400" dirty="0"/>
          </a:p>
        </p:txBody>
      </p:sp>
      <p:sp>
        <p:nvSpPr>
          <p:cNvPr id="5" name="Takeaway text"/>
          <p:cNvSpPr txBox="1"/>
          <p:nvPr/>
        </p:nvSpPr>
        <p:spPr>
          <a:xfrm>
            <a:off x="914400" y="237744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one message you want the audience to remember.</a:t>
            </a:r>
            <a:endParaRPr lang="en-US" sz="2800" dirty="0"/>
          </a:p>
        </p:txBody>
      </p:sp>
      <p:sp>
        <p:nvSpPr>
          <p:cNvPr id="6" name="Takeaway footer"/>
          <p:cNvSpPr txBox="1"/>
          <p:nvPr/>
        </p:nvSpPr>
        <p:spPr>
          <a:xfrm>
            <a:off x="914400" y="4937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Supports: ☐ Journal extension   ☐ Industry collaboration</a:t>
            </a:r>
            <a:endParaRPr lang="en-US" sz="1200" dirty="0"/>
          </a:p>
        </p:txBody>
      </p:sp>
      <p:sp>
        <p:nvSpPr>
          <p:cNvPr id="7" name="Contributions card"/>
          <p:cNvSpPr/>
          <p:nvPr/>
        </p:nvSpPr>
        <p:spPr>
          <a:xfrm>
            <a:off x="6583680" y="1554480"/>
            <a:ext cx="50749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</p:spPr>
      </p:sp>
      <p:sp>
        <p:nvSpPr>
          <p:cNvPr id="8" name="Contributions heading"/>
          <p:cNvSpPr txBox="1"/>
          <p:nvPr/>
        </p:nvSpPr>
        <p:spPr>
          <a:xfrm>
            <a:off x="685800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26C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Contributions</a:t>
            </a:r>
            <a:endParaRPr lang="en-US" sz="2000" dirty="0"/>
          </a:p>
        </p:txBody>
      </p:sp>
      <p:sp>
        <p:nvSpPr>
          <p:cNvPr id="9" name="Contributions text"/>
          <p:cNvSpPr txBox="1"/>
          <p:nvPr/>
        </p:nvSpPr>
        <p:spPr>
          <a:xfrm>
            <a:off x="6858000" y="228600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Summarise 2–3 concrete contributions of the work.</a:t>
            </a:r>
            <a:endParaRPr lang="en-US" sz="1600" dirty="0"/>
          </a:p>
        </p:txBody>
      </p:sp>
      <p:sp>
        <p:nvSpPr>
          <p:cNvPr id="10" name="Future Work card"/>
          <p:cNvSpPr/>
          <p:nvPr/>
        </p:nvSpPr>
        <p:spPr>
          <a:xfrm>
            <a:off x="6583680" y="3703320"/>
            <a:ext cx="50749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rgbClr val="CFE5E1"/>
            </a:solidFill>
            <a:prstDash val="solid"/>
          </a:ln>
        </p:spPr>
      </p:sp>
      <p:sp>
        <p:nvSpPr>
          <p:cNvPr id="11" name="Future Work heading"/>
          <p:cNvSpPr txBox="1"/>
          <p:nvPr/>
        </p:nvSpPr>
        <p:spPr>
          <a:xfrm>
            <a:off x="6858000" y="3886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6A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000" dirty="0"/>
          </a:p>
        </p:txBody>
      </p:sp>
      <p:sp>
        <p:nvSpPr>
          <p:cNvPr id="12" name="Future Work text"/>
          <p:cNvSpPr txBox="1"/>
          <p:nvPr/>
        </p:nvSpPr>
        <p:spPr>
          <a:xfrm>
            <a:off x="6858000" y="443484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Outline next steps, limitations and open questions.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6" type="title" hasCustomPrompt="1"/>
          </p:nvPr>
        </p:nvSpPr>
        <p:spPr>
          <a:xfrm>
            <a:off x="548640" y="36576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200" dirty="0"/>
          </a:p>
        </p:txBody>
      </p:sp>
      <p:sp>
        <p:nvSpPr>
          <p:cNvPr id="3" name="Reference list"/>
          <p:cNvSpPr txBox="1"/>
          <p:nvPr/>
        </p:nvSpPr>
        <p:spPr>
          <a:xfrm>
            <a:off x="548640" y="1554480"/>
            <a:ext cx="8595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[1]  A. Author, B. Author, “Title of the paper,” Journal/Conference, vol. X, no. Y, pp. 1–10, 2026.</a:t>
            </a:r>
            <a:endParaRPr lang="en-US" sz="1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[2]  C. Author, “Title of the paper,” Journal/Conference, vol. X, no. Y, pp. 11–20, 2025.</a:t>
            </a:r>
            <a:endParaRPr lang="en-US" sz="1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[3]  D. Author et al., “Title of the paper,” Journal/Conference, 2025.</a:t>
            </a:r>
            <a:endParaRPr lang="en-US" sz="1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[4]  E. Author, Title of Book, Publisher, 2024.</a:t>
            </a:r>
            <a:endParaRPr lang="en-US" sz="1600" dirty="0"/>
          </a:p>
        </p:txBody>
      </p:sp>
      <p:sp>
        <p:nvSpPr>
          <p:cNvPr id="4" name="Reference hint"/>
          <p:cNvSpPr txBox="1"/>
          <p:nvPr/>
        </p:nvSpPr>
        <p:spPr>
          <a:xfrm>
            <a:off x="548640" y="5669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5655F"/>
                </a:solidFill>
              </a:rPr>
              <a:t>IEEE style recommended. Keep to the key references.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27648"/>
            <a:ext cx="54864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5655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7" type="title" hasCustomPrompt="1"/>
          </p:nvPr>
        </p:nvSpPr>
        <p:spPr>
          <a:xfrm>
            <a:off x="640080" y="2743200"/>
            <a:ext cx="6858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3" name="Text 2"/>
          <p:cNvSpPr/>
          <p:nvPr>
            <p:ph idx="108" type="body" hasCustomPrompt="1"/>
          </p:nvPr>
        </p:nvSpPr>
        <p:spPr>
          <a:xfrm>
            <a:off x="640080" y="393192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Questions &amp; Discussion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Presenter Name  ·  email@institution.edu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LECTRONS 2027">
  <a:themeElements>
    <a:clrScheme name="ELECTRONS 2027">
      <a:dk1>
        <a:srgbClr val="0B2622"/>
      </a:dk1>
      <a:lt1>
        <a:srgbClr val="FFFFFF"/>
      </a:lt1>
      <a:dk2>
        <a:srgbClr val="004640"/>
      </a:dk2>
      <a:lt2>
        <a:srgbClr val="E6F2F0"/>
      </a:lt2>
      <a:accent1>
        <a:srgbClr val="026C66"/>
      </a:accent1>
      <a:accent2>
        <a:srgbClr val="5FD3C3"/>
      </a:accent2>
      <a:accent3>
        <a:srgbClr val="F26A1B"/>
      </a:accent3>
      <a:accent4>
        <a:srgbClr val="6DB33F"/>
      </a:accent4>
      <a:accent5>
        <a:srgbClr val="D9A300"/>
      </a:accent5>
      <a:accent6>
        <a:srgbClr val="1E88A8"/>
      </a:accent6>
      <a:hlink>
        <a:srgbClr val="026C66"/>
      </a:hlink>
      <a:folHlink>
        <a:srgbClr val="4F8A1F"/>
      </a:folHlink>
    </a:clrScheme>
    <a:fontScheme name="ELECTRONS 2027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GITAM School of Core Engineering, Bengaluru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GITAM ELECTRONS 2027 – Paper Presentation Template</dc:title>
  <dc:subject>PptxGenJS Presentation</dc:subject>
  <dc:creator>GITAM IC-ELECTRONS 2027</dc:creator>
  <cp:lastModifiedBy>GITAM IC-ELECTRONS 2027</cp:lastModifiedBy>
  <cp:revision>1</cp:revision>
  <dcterms:created xsi:type="dcterms:W3CDTF">2026-10-02T11:09:18Z</dcterms:created>
  <dcterms:modified xsi:type="dcterms:W3CDTF">2026-10-02T11:09:18Z</dcterms:modified>
</cp:coreProperties>
</file>